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3" r:id="rId7"/>
    <p:sldId id="261" r:id="rId8"/>
    <p:sldId id="262" r:id="rId9"/>
    <p:sldId id="264" r:id="rId10"/>
    <p:sldId id="259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7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4C74-D252-FA48-81FB-D66B34999DEE}" type="datetimeFigureOut">
              <a:rPr lang="en-US" smtClean="0"/>
              <a:pPr/>
              <a:t>15-04-14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5AC-2365-B541-B3D6-D402C612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8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942" y="3230407"/>
            <a:ext cx="6524843" cy="238164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F7F7F"/>
                </a:solidFill>
              </a:rPr>
              <a:t>Welcomes our publishers</a:t>
            </a:r>
          </a:p>
        </p:txBody>
      </p:sp>
      <p:pic>
        <p:nvPicPr>
          <p:cNvPr id="4" name="Picture 3" descr="NWAV44 circles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65" y="543123"/>
            <a:ext cx="2344337" cy="2344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603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800" smtClean="0"/>
              <a:t>NWAV </a:t>
            </a:r>
            <a:r>
              <a:rPr lang="en-US" sz="8800" dirty="0" smtClean="0"/>
              <a:t>44</a:t>
            </a:r>
            <a:br>
              <a:rPr lang="en-US" sz="8800" dirty="0" smtClean="0"/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1271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38125" y="3276600"/>
            <a:ext cx="6229350" cy="13049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57200" y="552450"/>
            <a:ext cx="466725" cy="85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196975" y="552450"/>
            <a:ext cx="307975" cy="123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38125" y="542925"/>
            <a:ext cx="7115175" cy="2647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57200" y="3095625"/>
            <a:ext cx="466725" cy="85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657475" y="552450"/>
            <a:ext cx="466725" cy="85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4810125" y="552450"/>
            <a:ext cx="466725" cy="85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581150" y="3095625"/>
            <a:ext cx="466725" cy="85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6753225" y="3095625"/>
            <a:ext cx="466725" cy="85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6753225" y="552450"/>
            <a:ext cx="466725" cy="85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5762625" y="552450"/>
            <a:ext cx="466725" cy="85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7477125" y="542925"/>
            <a:ext cx="990600" cy="2647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1968500" y="552450"/>
            <a:ext cx="307975" cy="123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6264275" y="3057525"/>
            <a:ext cx="307975" cy="123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1082675" y="3057525"/>
            <a:ext cx="307975" cy="123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5368925" y="552450"/>
            <a:ext cx="307975" cy="123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6302375" y="552450"/>
            <a:ext cx="307975" cy="123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527425" y="447675"/>
            <a:ext cx="2159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962400" y="447675"/>
            <a:ext cx="280988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2609850" y="3114675"/>
            <a:ext cx="27622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5810250" y="3124200"/>
            <a:ext cx="276225" cy="219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30175" y="1476375"/>
            <a:ext cx="155575" cy="7905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81" name="TextBox 90"/>
          <p:cNvSpPr txBox="1">
            <a:spLocks noChangeArrowheads="1"/>
          </p:cNvSpPr>
          <p:nvPr/>
        </p:nvSpPr>
        <p:spPr bwMode="auto">
          <a:xfrm>
            <a:off x="7477125" y="2571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1200">
                <a:latin typeface="Calibri" charset="0"/>
              </a:rPr>
              <a:t>Stage/Dias</a:t>
            </a:r>
          </a:p>
        </p:txBody>
      </p:sp>
      <p:sp>
        <p:nvSpPr>
          <p:cNvPr id="2082" name="TextBox 95"/>
          <p:cNvSpPr txBox="1">
            <a:spLocks noChangeArrowheads="1"/>
          </p:cNvSpPr>
          <p:nvPr/>
        </p:nvSpPr>
        <p:spPr bwMode="auto">
          <a:xfrm>
            <a:off x="228600" y="4600575"/>
            <a:ext cx="624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1200" dirty="0">
                <a:latin typeface="Calibri" charset="0"/>
              </a:rPr>
              <a:t>Directory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3829050" y="0"/>
            <a:ext cx="0" cy="341947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0" y="1866900"/>
            <a:ext cx="8667750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362450" y="114300"/>
            <a:ext cx="0" cy="330517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467600" y="3257550"/>
            <a:ext cx="990600" cy="16954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5" name="Rectangle 84"/>
          <p:cNvSpPr/>
          <p:nvPr/>
        </p:nvSpPr>
        <p:spPr>
          <a:xfrm>
            <a:off x="6581775" y="3267075"/>
            <a:ext cx="771525" cy="16954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2097" name="Group 90"/>
          <p:cNvGrpSpPr>
            <a:grpSpLocks/>
          </p:cNvGrpSpPr>
          <p:nvPr/>
        </p:nvGrpSpPr>
        <p:grpSpPr bwMode="auto">
          <a:xfrm>
            <a:off x="2066925" y="1076325"/>
            <a:ext cx="900113" cy="2095500"/>
            <a:chOff x="184000" y="0"/>
            <a:chExt cx="907075" cy="2077734"/>
          </a:xfrm>
        </p:grpSpPr>
        <p:cxnSp>
          <p:nvCxnSpPr>
            <p:cNvPr id="2226" name="Straight Connector 93"/>
            <p:cNvCxnSpPr>
              <a:cxnSpLocks noChangeShapeType="1"/>
            </p:cNvCxnSpPr>
            <p:nvPr/>
          </p:nvCxnSpPr>
          <p:spPr bwMode="auto">
            <a:xfrm>
              <a:off x="184000" y="0"/>
              <a:ext cx="907075" cy="0"/>
            </a:xfrm>
            <a:prstGeom prst="line">
              <a:avLst/>
            </a:prstGeom>
            <a:noFill/>
            <a:ln w="2540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27" name="Up Arrow Callout 94"/>
            <p:cNvSpPr>
              <a:spLocks noChangeArrowheads="1"/>
            </p:cNvSpPr>
            <p:nvPr/>
          </p:nvSpPr>
          <p:spPr bwMode="auto">
            <a:xfrm>
              <a:off x="527050" y="1772934"/>
              <a:ext cx="161925" cy="304800"/>
            </a:xfrm>
            <a:prstGeom prst="upArrowCallout">
              <a:avLst>
                <a:gd name="adj1" fmla="val 25000"/>
                <a:gd name="adj2" fmla="val 25000"/>
                <a:gd name="adj3" fmla="val 25002"/>
                <a:gd name="adj4" fmla="val 64977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98" name="TextBox 90"/>
          <p:cNvSpPr txBox="1">
            <a:spLocks noChangeArrowheads="1"/>
          </p:cNvSpPr>
          <p:nvPr/>
        </p:nvSpPr>
        <p:spPr bwMode="auto">
          <a:xfrm>
            <a:off x="3133725" y="3814405"/>
            <a:ext cx="2152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1600" dirty="0">
                <a:latin typeface="Calibri" charset="0"/>
              </a:rPr>
              <a:t>Lower Gallery</a:t>
            </a:r>
          </a:p>
        </p:txBody>
      </p:sp>
      <p:sp>
        <p:nvSpPr>
          <p:cNvPr id="2099" name="TextBox 90"/>
          <p:cNvSpPr txBox="1">
            <a:spLocks noChangeArrowheads="1"/>
          </p:cNvSpPr>
          <p:nvPr/>
        </p:nvSpPr>
        <p:spPr bwMode="auto">
          <a:xfrm>
            <a:off x="7467600" y="3257550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800">
                <a:latin typeface="Calibri" charset="0"/>
              </a:rPr>
              <a:t>Patio</a:t>
            </a:r>
          </a:p>
        </p:txBody>
      </p:sp>
      <p:sp>
        <p:nvSpPr>
          <p:cNvPr id="2100" name="TextBox 90"/>
          <p:cNvSpPr txBox="1">
            <a:spLocks noChangeArrowheads="1"/>
          </p:cNvSpPr>
          <p:nvPr/>
        </p:nvSpPr>
        <p:spPr bwMode="auto">
          <a:xfrm>
            <a:off x="6581775" y="3267075"/>
            <a:ext cx="77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800">
                <a:latin typeface="Calibri" charset="0"/>
              </a:rPr>
              <a:t>Founders Prayer Hallway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448425" y="3552825"/>
            <a:ext cx="190500" cy="733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6429375" y="4886325"/>
            <a:ext cx="847725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4" name="Rectangle 113"/>
          <p:cNvSpPr/>
          <p:nvPr/>
        </p:nvSpPr>
        <p:spPr>
          <a:xfrm>
            <a:off x="7277100" y="3562350"/>
            <a:ext cx="295275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5" name="Rectangle 114"/>
          <p:cNvSpPr/>
          <p:nvPr/>
        </p:nvSpPr>
        <p:spPr>
          <a:xfrm>
            <a:off x="8372475" y="3400425"/>
            <a:ext cx="219075" cy="1381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7" name="Trapezoid 116"/>
          <p:cNvSpPr/>
          <p:nvPr/>
        </p:nvSpPr>
        <p:spPr>
          <a:xfrm>
            <a:off x="7543800" y="2838450"/>
            <a:ext cx="847725" cy="342900"/>
          </a:xfrm>
          <a:prstGeom prst="trapezoid">
            <a:avLst>
              <a:gd name="adj" fmla="val 78125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8" name="Trapezoid 117"/>
          <p:cNvSpPr/>
          <p:nvPr/>
        </p:nvSpPr>
        <p:spPr>
          <a:xfrm rot="10800000">
            <a:off x="438150" y="3295650"/>
            <a:ext cx="847725" cy="342900"/>
          </a:xfrm>
          <a:prstGeom prst="trapezoid">
            <a:avLst>
              <a:gd name="adj" fmla="val 78125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107" name="Group 106"/>
          <p:cNvGrpSpPr>
            <a:grpSpLocks/>
          </p:cNvGrpSpPr>
          <p:nvPr/>
        </p:nvGrpSpPr>
        <p:grpSpPr bwMode="auto">
          <a:xfrm rot="5400000">
            <a:off x="466725" y="544513"/>
            <a:ext cx="314325" cy="600075"/>
            <a:chOff x="0" y="0"/>
            <a:chExt cx="486889" cy="864394"/>
          </a:xfrm>
        </p:grpSpPr>
        <p:pic>
          <p:nvPicPr>
            <p:cNvPr id="2224" name="il_fi" descr="http://image.shutterstock.com/display_pic_with_logo/53031/53031,1136050838,2/stock-vector-grand-piano-profile-847378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6889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Snip Single Corner Rectangle 119"/>
            <p:cNvSpPr/>
            <p:nvPr/>
          </p:nvSpPr>
          <p:spPr bwMode="auto">
            <a:xfrm>
              <a:off x="56558" y="372741"/>
              <a:ext cx="339347" cy="164646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tIns="0" rIns="0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/>
            </a:p>
          </p:txBody>
        </p:sp>
      </p:grpSp>
      <p:sp>
        <p:nvSpPr>
          <p:cNvPr id="2108" name="TextBox 93"/>
          <p:cNvSpPr txBox="1">
            <a:spLocks noChangeArrowheads="1"/>
          </p:cNvSpPr>
          <p:nvPr/>
        </p:nvSpPr>
        <p:spPr bwMode="auto">
          <a:xfrm>
            <a:off x="939800" y="676275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200">
                <a:latin typeface="Calibri" charset="0"/>
              </a:rPr>
              <a:t>piano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34975" y="4552950"/>
            <a:ext cx="441325" cy="66675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5" name="Rectangle 134"/>
          <p:cNvSpPr/>
          <p:nvPr/>
        </p:nvSpPr>
        <p:spPr>
          <a:xfrm>
            <a:off x="4911725" y="4543425"/>
            <a:ext cx="441325" cy="66675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6" name="Rectangle 135"/>
          <p:cNvSpPr/>
          <p:nvPr/>
        </p:nvSpPr>
        <p:spPr>
          <a:xfrm>
            <a:off x="3797300" y="4543425"/>
            <a:ext cx="441325" cy="66675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7" name="Rectangle 136"/>
          <p:cNvSpPr/>
          <p:nvPr/>
        </p:nvSpPr>
        <p:spPr>
          <a:xfrm>
            <a:off x="1587500" y="4543425"/>
            <a:ext cx="441325" cy="66675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8" name="Rectangle 137"/>
          <p:cNvSpPr/>
          <p:nvPr/>
        </p:nvSpPr>
        <p:spPr>
          <a:xfrm>
            <a:off x="2692400" y="4543425"/>
            <a:ext cx="441325" cy="66675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9" name="Rectangle 138"/>
          <p:cNvSpPr/>
          <p:nvPr/>
        </p:nvSpPr>
        <p:spPr>
          <a:xfrm>
            <a:off x="6019800" y="4495800"/>
            <a:ext cx="276225" cy="219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0" name="Rectangle 139"/>
          <p:cNvSpPr/>
          <p:nvPr/>
        </p:nvSpPr>
        <p:spPr>
          <a:xfrm>
            <a:off x="5581650" y="4457700"/>
            <a:ext cx="276225" cy="219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35" name="door"/>
          <p:cNvSpPr>
            <a:spLocks noEditPoints="1" noChangeArrowheads="1"/>
          </p:cNvSpPr>
          <p:nvPr/>
        </p:nvSpPr>
        <p:spPr bwMode="auto">
          <a:xfrm>
            <a:off x="6000750" y="4286250"/>
            <a:ext cx="290513" cy="290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751702845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6" name="TextBox 90"/>
          <p:cNvSpPr txBox="1">
            <a:spLocks noChangeArrowheads="1"/>
          </p:cNvSpPr>
          <p:nvPr/>
        </p:nvSpPr>
        <p:spPr bwMode="auto">
          <a:xfrm>
            <a:off x="5913438" y="4527550"/>
            <a:ext cx="468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1200">
                <a:latin typeface="Calibri" charset="0"/>
              </a:rPr>
              <a:t>WC</a:t>
            </a:r>
          </a:p>
        </p:txBody>
      </p:sp>
      <p:sp>
        <p:nvSpPr>
          <p:cNvPr id="141" name="Up-Down Arrow 140"/>
          <p:cNvSpPr/>
          <p:nvPr/>
        </p:nvSpPr>
        <p:spPr>
          <a:xfrm>
            <a:off x="4057650" y="390525"/>
            <a:ext cx="123825" cy="32385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2" name="Up-Down Arrow 141"/>
          <p:cNvSpPr/>
          <p:nvPr/>
        </p:nvSpPr>
        <p:spPr>
          <a:xfrm>
            <a:off x="2686050" y="3067050"/>
            <a:ext cx="123825" cy="32385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3" name="Up-Down Arrow 142"/>
          <p:cNvSpPr/>
          <p:nvPr/>
        </p:nvSpPr>
        <p:spPr>
          <a:xfrm>
            <a:off x="5876925" y="3057525"/>
            <a:ext cx="123825" cy="32385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140" name="Group 144"/>
          <p:cNvGrpSpPr>
            <a:grpSpLocks/>
          </p:cNvGrpSpPr>
          <p:nvPr/>
        </p:nvGrpSpPr>
        <p:grpSpPr bwMode="auto">
          <a:xfrm>
            <a:off x="0" y="3724275"/>
            <a:ext cx="1695450" cy="323850"/>
            <a:chOff x="0" y="3724275"/>
            <a:chExt cx="1695450" cy="323850"/>
          </a:xfrm>
        </p:grpSpPr>
        <p:cxnSp>
          <p:nvCxnSpPr>
            <p:cNvPr id="147" name="Straight Connector 146"/>
            <p:cNvCxnSpPr/>
            <p:nvPr/>
          </p:nvCxnSpPr>
          <p:spPr>
            <a:xfrm flipH="1">
              <a:off x="0" y="3724275"/>
              <a:ext cx="169545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0" y="4048125"/>
              <a:ext cx="169545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0" name="TextBox 94"/>
            <p:cNvSpPr txBox="1">
              <a:spLocks noChangeArrowheads="1"/>
            </p:cNvSpPr>
            <p:nvPr/>
          </p:nvSpPr>
          <p:spPr bwMode="auto">
            <a:xfrm>
              <a:off x="476250" y="3752850"/>
              <a:ext cx="1190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900">
                  <a:latin typeface="Calibri" charset="0"/>
                </a:rPr>
                <a:t>(Fire Exit Clearway)</a:t>
              </a:r>
            </a:p>
          </p:txBody>
        </p:sp>
        <p:sp>
          <p:nvSpPr>
            <p:cNvPr id="153" name="Left Arrow 152"/>
            <p:cNvSpPr/>
            <p:nvPr/>
          </p:nvSpPr>
          <p:spPr>
            <a:xfrm>
              <a:off x="123825" y="3781425"/>
              <a:ext cx="323850" cy="161925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54" name="Up-Down Arrow 153"/>
          <p:cNvSpPr/>
          <p:nvPr/>
        </p:nvSpPr>
        <p:spPr>
          <a:xfrm>
            <a:off x="3590925" y="400050"/>
            <a:ext cx="123825" cy="32385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144" name="Group 90"/>
          <p:cNvGrpSpPr>
            <a:grpSpLocks/>
          </p:cNvGrpSpPr>
          <p:nvPr/>
        </p:nvGrpSpPr>
        <p:grpSpPr bwMode="auto">
          <a:xfrm>
            <a:off x="5133975" y="1076325"/>
            <a:ext cx="900113" cy="2095500"/>
            <a:chOff x="184000" y="0"/>
            <a:chExt cx="907075" cy="2077734"/>
          </a:xfrm>
        </p:grpSpPr>
        <p:cxnSp>
          <p:nvCxnSpPr>
            <p:cNvPr id="2176" name="Straight Connector 93"/>
            <p:cNvCxnSpPr>
              <a:cxnSpLocks noChangeShapeType="1"/>
            </p:cNvCxnSpPr>
            <p:nvPr/>
          </p:nvCxnSpPr>
          <p:spPr bwMode="auto">
            <a:xfrm>
              <a:off x="184000" y="0"/>
              <a:ext cx="907075" cy="0"/>
            </a:xfrm>
            <a:prstGeom prst="line">
              <a:avLst/>
            </a:prstGeom>
            <a:noFill/>
            <a:ln w="2540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77" name="Up Arrow Callout 94"/>
            <p:cNvSpPr>
              <a:spLocks noChangeArrowheads="1"/>
            </p:cNvSpPr>
            <p:nvPr/>
          </p:nvSpPr>
          <p:spPr bwMode="auto">
            <a:xfrm>
              <a:off x="527050" y="1772934"/>
              <a:ext cx="161925" cy="304800"/>
            </a:xfrm>
            <a:prstGeom prst="upArrowCallout">
              <a:avLst>
                <a:gd name="adj1" fmla="val 25000"/>
                <a:gd name="adj2" fmla="val 25000"/>
                <a:gd name="adj3" fmla="val 25002"/>
                <a:gd name="adj4" fmla="val 64977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719763" y="561975"/>
            <a:ext cx="0" cy="51435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6" name="TextBox 90"/>
          <p:cNvSpPr txBox="1">
            <a:spLocks noChangeArrowheads="1"/>
          </p:cNvSpPr>
          <p:nvPr/>
        </p:nvSpPr>
        <p:spPr bwMode="auto">
          <a:xfrm>
            <a:off x="4914900" y="7239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800">
                <a:latin typeface="Calibri" charset="0"/>
              </a:rPr>
              <a:t>7’ clearance </a:t>
            </a:r>
          </a:p>
          <a:p>
            <a:pPr algn="ctr" eaLnBrk="1" hangingPunct="1"/>
            <a:r>
              <a:rPr lang="en-CA" sz="800">
                <a:latin typeface="Calibri" charset="0"/>
              </a:rPr>
              <a:t>from wall</a:t>
            </a:r>
          </a:p>
        </p:txBody>
      </p:sp>
      <p:sp>
        <p:nvSpPr>
          <p:cNvPr id="161" name="Rectangle 160"/>
          <p:cNvSpPr/>
          <p:nvPr/>
        </p:nvSpPr>
        <p:spPr>
          <a:xfrm rot="5400000">
            <a:off x="3220243" y="1243807"/>
            <a:ext cx="569913" cy="27305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2" name="Rectangle 161"/>
          <p:cNvSpPr/>
          <p:nvPr/>
        </p:nvSpPr>
        <p:spPr>
          <a:xfrm rot="5400000">
            <a:off x="3490912" y="1243013"/>
            <a:ext cx="569913" cy="2746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3" name="Rectangle 162"/>
          <p:cNvSpPr/>
          <p:nvPr/>
        </p:nvSpPr>
        <p:spPr>
          <a:xfrm rot="5400000">
            <a:off x="3764756" y="1243807"/>
            <a:ext cx="569913" cy="27305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4" name="Rectangle 163"/>
          <p:cNvSpPr/>
          <p:nvPr/>
        </p:nvSpPr>
        <p:spPr>
          <a:xfrm rot="5400000">
            <a:off x="4037806" y="1243807"/>
            <a:ext cx="569913" cy="27305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5" name="Rectangle 164"/>
          <p:cNvSpPr/>
          <p:nvPr/>
        </p:nvSpPr>
        <p:spPr>
          <a:xfrm rot="5400000">
            <a:off x="4310856" y="1243807"/>
            <a:ext cx="569913" cy="27305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86088" y="1058863"/>
            <a:ext cx="21288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" name="TextBox 90"/>
          <p:cNvSpPr txBox="1">
            <a:spLocks noChangeArrowheads="1"/>
          </p:cNvSpPr>
          <p:nvPr/>
        </p:nvSpPr>
        <p:spPr bwMode="auto">
          <a:xfrm>
            <a:off x="3590925" y="785813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800">
                <a:latin typeface="Calibri" charset="0"/>
              </a:rPr>
              <a:t>30’ Drape</a:t>
            </a:r>
          </a:p>
        </p:txBody>
      </p:sp>
      <p:sp>
        <p:nvSpPr>
          <p:cNvPr id="2157" name="TextBox 90"/>
          <p:cNvSpPr txBox="1">
            <a:spLocks noChangeArrowheads="1"/>
          </p:cNvSpPr>
          <p:nvPr/>
        </p:nvSpPr>
        <p:spPr bwMode="auto">
          <a:xfrm>
            <a:off x="5770563" y="706438"/>
            <a:ext cx="1427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800">
                <a:latin typeface="Calibri" charset="0"/>
              </a:rPr>
              <a:t>Screens must sit in front of chandeliers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975" y="5890966"/>
            <a:ext cx="815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Floor plan of Great Hall and Lower Gallery</a:t>
            </a:r>
            <a:endParaRPr lang="en-US" sz="3600" dirty="0"/>
          </a:p>
        </p:txBody>
      </p:sp>
      <p:sp>
        <p:nvSpPr>
          <p:cNvPr id="3" name="Up Arrow 2"/>
          <p:cNvSpPr/>
          <p:nvPr/>
        </p:nvSpPr>
        <p:spPr>
          <a:xfrm>
            <a:off x="3913188" y="4286250"/>
            <a:ext cx="393975" cy="10694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414" y="5375774"/>
            <a:ext cx="477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of Coffee breaks and Publisher’s Display</a:t>
            </a:r>
            <a:endParaRPr lang="en-US" dirty="0"/>
          </a:p>
        </p:txBody>
      </p:sp>
      <p:sp>
        <p:nvSpPr>
          <p:cNvPr id="183" name="TextBox 90"/>
          <p:cNvSpPr txBox="1">
            <a:spLocks noChangeArrowheads="1"/>
          </p:cNvSpPr>
          <p:nvPr/>
        </p:nvSpPr>
        <p:spPr bwMode="auto">
          <a:xfrm>
            <a:off x="2986088" y="2097673"/>
            <a:ext cx="2152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1600" dirty="0" smtClean="0">
                <a:latin typeface="Calibri" charset="0"/>
              </a:rPr>
              <a:t>Great Hall</a:t>
            </a:r>
            <a:endParaRPr lang="en-CA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The Lower Gallery opens to courtyard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8" name="Picture 7" descr="LG_windows-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63" y="1417638"/>
            <a:ext cx="6886332" cy="4035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785" y="5830781"/>
            <a:ext cx="737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Delegates can wander or sit with their beverages and talk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61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Hart House has many places to talk; corners to chat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097" y="1532008"/>
            <a:ext cx="4202028" cy="2939880"/>
          </a:xfrm>
          <a:prstGeom prst="rect">
            <a:avLst/>
          </a:prstGeom>
        </p:spPr>
      </p:pic>
      <p:pic>
        <p:nvPicPr>
          <p:cNvPr id="5" name="Picture 4" descr="places-to-talk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97" y="3778336"/>
            <a:ext cx="4018603" cy="2679068"/>
          </a:xfrm>
          <a:prstGeom prst="rect">
            <a:avLst/>
          </a:prstGeom>
        </p:spPr>
      </p:pic>
      <p:pic>
        <p:nvPicPr>
          <p:cNvPr id="4" name="Picture 3" descr="places-to-ta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01948"/>
            <a:ext cx="2297893" cy="34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692"/>
            <a:ext cx="8229600" cy="2344337"/>
          </a:xfrm>
        </p:spPr>
        <p:txBody>
          <a:bodyPr>
            <a:normAutofit/>
          </a:bodyPr>
          <a:lstStyle/>
          <a:p>
            <a:r>
              <a:rPr lang="en-US" dirty="0" smtClean="0"/>
              <a:t>Please consider being one of the publishers at the </a:t>
            </a:r>
            <a:r>
              <a:rPr lang="en-US" b="1" dirty="0" smtClean="0"/>
              <a:t>NWAV 44 </a:t>
            </a:r>
            <a:r>
              <a:rPr lang="en-US" dirty="0" smtClean="0"/>
              <a:t>Publisher’s Display</a:t>
            </a:r>
            <a:endParaRPr lang="en-US" dirty="0"/>
          </a:p>
        </p:txBody>
      </p:sp>
      <p:pic>
        <p:nvPicPr>
          <p:cNvPr id="4" name="Picture 3" descr="NWAV44 circles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645" y="4173589"/>
            <a:ext cx="2344337" cy="23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2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066" y="3660821"/>
            <a:ext cx="7644134" cy="2558183"/>
          </a:xfrm>
        </p:spPr>
        <p:txBody>
          <a:bodyPr>
            <a:noAutofit/>
          </a:bodyPr>
          <a:lstStyle/>
          <a:p>
            <a:r>
              <a:rPr lang="en-US" sz="4400" dirty="0" smtClean="0"/>
              <a:t>Our venue</a:t>
            </a:r>
          </a:p>
          <a:p>
            <a:r>
              <a:rPr lang="en-US" sz="4400" dirty="0" smtClean="0"/>
              <a:t>Hart House on campus at the University of Toronto</a:t>
            </a:r>
          </a:p>
        </p:txBody>
      </p:sp>
      <p:pic>
        <p:nvPicPr>
          <p:cNvPr id="4" name="Picture 3" descr="HH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66" y="695145"/>
            <a:ext cx="7513497" cy="24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7842"/>
            <a:ext cx="8118276" cy="524676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neo-gothic treasure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4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The Great Hall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4" descr="GH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90" y="1204730"/>
            <a:ext cx="7252792" cy="4835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425" y="6272006"/>
            <a:ext cx="8223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where some of our plenaries and our party will take place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23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Two large entrance ways lead out of the Great Hall … 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" name="Picture 3" descr="south-entra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690" y="1580439"/>
            <a:ext cx="3171099" cy="4866619"/>
          </a:xfrm>
          <a:prstGeom prst="rect">
            <a:avLst/>
          </a:prstGeom>
        </p:spPr>
      </p:pic>
      <p:pic>
        <p:nvPicPr>
          <p:cNvPr id="5" name="Picture 4" descr="north-entran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94" y="1580439"/>
            <a:ext cx="3109444" cy="48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Leading to the Lower Gallery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6" name="Picture 5" descr="LG-sout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3" y="1335060"/>
            <a:ext cx="6832050" cy="49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The Lower Gallery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7" name="Picture 6" descr="lower-gallery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77" y="1221007"/>
            <a:ext cx="6430647" cy="482298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Location of coffee breaks and Publishers Display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287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The Lower Gallery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3" name="Picture 2" descr="LG-lookingo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83" y="1238556"/>
            <a:ext cx="6494723" cy="48710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Location of coffee breaks and Publishers Display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031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The Lower Gallery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4" descr="lower-gallery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294" y="1139698"/>
            <a:ext cx="6560888" cy="49206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Location of coffee breaks and Publishers Display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300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172</Words>
  <Application>Microsoft Macintosh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NWAV 44 </vt:lpstr>
      <vt:lpstr>PowerPoint Presentation</vt:lpstr>
      <vt:lpstr>A neo-gothic treasure</vt:lpstr>
      <vt:lpstr>The Great Hall</vt:lpstr>
      <vt:lpstr>Two large entrance ways lead out of the Great Hall … </vt:lpstr>
      <vt:lpstr>Leading to the Lower Gallery</vt:lpstr>
      <vt:lpstr>The Lower Gallery</vt:lpstr>
      <vt:lpstr>The Lower Gallery</vt:lpstr>
      <vt:lpstr>The Lower Gallery</vt:lpstr>
      <vt:lpstr>PowerPoint Presentation</vt:lpstr>
      <vt:lpstr>The Lower Gallery opens to courtyard</vt:lpstr>
      <vt:lpstr>Hart House has many places to talk; corners to chat</vt:lpstr>
      <vt:lpstr>Please consider being one of the publishers at the NWAV 44 Publisher’s Display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 Tagliamonte</dc:creator>
  <cp:lastModifiedBy>Sali Tagliamonte</cp:lastModifiedBy>
  <cp:revision>16</cp:revision>
  <dcterms:created xsi:type="dcterms:W3CDTF">2015-04-11T11:09:22Z</dcterms:created>
  <dcterms:modified xsi:type="dcterms:W3CDTF">2015-04-14T13:31:30Z</dcterms:modified>
</cp:coreProperties>
</file>